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448" r:id="rId2"/>
  </p:sldIdLst>
  <p:sldSz cx="9144000" cy="6858000" type="screen4x3"/>
  <p:notesSz cx="7010400" cy="9296400"/>
  <p:defaultTextStyle>
    <a:defPPr>
      <a:defRPr lang="es-MX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3300"/>
    <a:srgbClr val="CCFFFF"/>
    <a:srgbClr val="CCCCFF"/>
    <a:srgbClr val="FFCCFF"/>
    <a:srgbClr val="CCFF99"/>
    <a:srgbClr val="FF99FF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9" autoAdjust="0"/>
    <p:restoredTop sz="99288" autoAdjust="0"/>
  </p:normalViewPr>
  <p:slideViewPr>
    <p:cSldViewPr>
      <p:cViewPr varScale="1">
        <p:scale>
          <a:sx n="111" d="100"/>
          <a:sy n="111" d="100"/>
        </p:scale>
        <p:origin x="2928" y="78"/>
      </p:cViewPr>
      <p:guideLst>
        <p:guide orient="horz" pos="28"/>
        <p:guide pos="575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380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3F5C6DFC-DC7A-49BE-BA5D-E21CA63B6FC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367" cy="466088"/>
          </a:xfrm>
          <a:prstGeom prst="rect">
            <a:avLst/>
          </a:prstGeom>
        </p:spPr>
        <p:txBody>
          <a:bodyPr vert="horz" lIns="91129" tIns="45565" rIns="91129" bIns="45565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9CE2641-85C5-4955-A415-0D168578FA7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1456" y="1"/>
            <a:ext cx="3037366" cy="466088"/>
          </a:xfrm>
          <a:prstGeom prst="rect">
            <a:avLst/>
          </a:prstGeom>
        </p:spPr>
        <p:txBody>
          <a:bodyPr vert="horz" lIns="91129" tIns="45565" rIns="91129" bIns="45565" rtlCol="0"/>
          <a:lstStyle>
            <a:lvl1pPr algn="r">
              <a:defRPr sz="1200"/>
            </a:lvl1pPr>
          </a:lstStyle>
          <a:p>
            <a:fld id="{9FB14A53-42A8-4D25-803D-5E3E0AD173AF}" type="datetimeFigureOut">
              <a:rPr lang="es-MX" smtClean="0"/>
              <a:t>08/08/2025</a:t>
            </a:fld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80DD7DA-2F67-40AF-AEBF-C15BDABA19A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30312"/>
            <a:ext cx="3037367" cy="466088"/>
          </a:xfrm>
          <a:prstGeom prst="rect">
            <a:avLst/>
          </a:prstGeom>
        </p:spPr>
        <p:txBody>
          <a:bodyPr vert="horz" lIns="91129" tIns="45565" rIns="91129" bIns="45565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8B5611C-D346-415E-9E63-17FD1DC534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1456" y="8830312"/>
            <a:ext cx="3037366" cy="466088"/>
          </a:xfrm>
          <a:prstGeom prst="rect">
            <a:avLst/>
          </a:prstGeom>
        </p:spPr>
        <p:txBody>
          <a:bodyPr vert="horz" lIns="91129" tIns="45565" rIns="91129" bIns="45565" rtlCol="0" anchor="b"/>
          <a:lstStyle>
            <a:lvl1pPr algn="r">
              <a:defRPr sz="1200"/>
            </a:lvl1pPr>
          </a:lstStyle>
          <a:p>
            <a:fld id="{65E57044-D962-4DEB-81A3-E08E3D08E40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98098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 bwMode="auto">
          <a:xfrm>
            <a:off x="2" y="0"/>
            <a:ext cx="3038155" cy="465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7" tIns="46583" rIns="93167" bIns="46583" numCol="1" anchor="t" anchorCtr="0" compatLnSpc="1">
            <a:prstTxWarp prst="textNoShape">
              <a:avLst/>
            </a:prstTxWarp>
          </a:bodyPr>
          <a:lstStyle>
            <a:lvl1pPr algn="l" defTabSz="932519">
              <a:defRPr sz="1200" b="0">
                <a:latin typeface="Calibri" pitchFamily="34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 bwMode="auto">
          <a:xfrm>
            <a:off x="3970675" y="0"/>
            <a:ext cx="3038155" cy="465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7" tIns="46583" rIns="93167" bIns="46583" numCol="1" anchor="t" anchorCtr="0" compatLnSpc="1">
            <a:prstTxWarp prst="textNoShape">
              <a:avLst/>
            </a:prstTxWarp>
          </a:bodyPr>
          <a:lstStyle>
            <a:lvl1pPr algn="r" defTabSz="932519">
              <a:defRPr sz="1200" b="0">
                <a:latin typeface="Calibri" pitchFamily="34" charset="0"/>
              </a:defRPr>
            </a:lvl1pPr>
          </a:lstStyle>
          <a:p>
            <a:pPr>
              <a:defRPr/>
            </a:pPr>
            <a:fld id="{F0A9F558-6B29-4417-A3BC-1A3C3D08E57A}" type="datetimeFigureOut">
              <a:rPr lang="es-MX"/>
              <a:pPr>
                <a:defRPr/>
              </a:pPr>
              <a:t>08/08/2025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78" tIns="45288" rIns="90578" bIns="45288" rtlCol="0" anchor="ctr"/>
          <a:lstStyle/>
          <a:p>
            <a:pPr lvl="0"/>
            <a:endParaRPr lang="es-MX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 bwMode="auto">
          <a:xfrm>
            <a:off x="701357" y="4416222"/>
            <a:ext cx="5607691" cy="4183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7" tIns="46583" rIns="93167" bIns="465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MX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 bwMode="auto">
          <a:xfrm>
            <a:off x="2" y="8829299"/>
            <a:ext cx="3038155" cy="465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7" tIns="46583" rIns="93167" bIns="46583" numCol="1" anchor="b" anchorCtr="0" compatLnSpc="1">
            <a:prstTxWarp prst="textNoShape">
              <a:avLst/>
            </a:prstTxWarp>
          </a:bodyPr>
          <a:lstStyle>
            <a:lvl1pPr algn="l" defTabSz="932519">
              <a:defRPr sz="1200" b="0">
                <a:latin typeface="Calibri" pitchFamily="34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 bwMode="auto">
          <a:xfrm>
            <a:off x="3970675" y="8829299"/>
            <a:ext cx="3038155" cy="465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7" tIns="46583" rIns="93167" bIns="46583" numCol="1" anchor="b" anchorCtr="0" compatLnSpc="1">
            <a:prstTxWarp prst="textNoShape">
              <a:avLst/>
            </a:prstTxWarp>
          </a:bodyPr>
          <a:lstStyle>
            <a:lvl1pPr algn="r" defTabSz="932519">
              <a:defRPr sz="1200" b="0">
                <a:latin typeface="Calibri" pitchFamily="34" charset="0"/>
              </a:defRPr>
            </a:lvl1pPr>
          </a:lstStyle>
          <a:p>
            <a:pPr>
              <a:defRPr/>
            </a:pPr>
            <a:fld id="{08C8D88D-FFF9-4B12-9954-B58B7AC1E317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452472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8500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>
          <a:xfrm>
            <a:off x="701357" y="4417798"/>
            <a:ext cx="5607691" cy="41803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28383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C86B5-F25E-4C36-A977-0109FB95C381}" type="datetimeFigureOut">
              <a:rPr lang="es-ES"/>
              <a:pPr>
                <a:defRPr/>
              </a:pPr>
              <a:t>08/08/2025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7BCAC-B2E9-41E2-895B-95A9AD0A894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70697683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014DC-AD22-4E6D-8391-781BB73B0BE8}" type="datetimeFigureOut">
              <a:rPr lang="es-ES"/>
              <a:pPr>
                <a:defRPr/>
              </a:pPr>
              <a:t>08/08/2025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DAFF4-7EA7-415A-8D20-2F595D0016B6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20081361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8F6FE-3196-4194-8044-5A1DB2000617}" type="datetimeFigureOut">
              <a:rPr lang="es-ES"/>
              <a:pPr>
                <a:defRPr/>
              </a:pPr>
              <a:t>08/08/2025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E3BF4-4842-4717-9F49-315868948F48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2636114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E90C8-8507-4BD9-8C07-6D8C3AD4EB42}" type="datetimeFigureOut">
              <a:rPr lang="es-ES"/>
              <a:pPr>
                <a:defRPr/>
              </a:pPr>
              <a:t>08/08/2025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E1B49-5220-419E-A367-E690AC77AF86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34297098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7B2C3D-990C-4D6F-A8C3-5E6EB6A6CA2C}" type="datetimeFigureOut">
              <a:rPr lang="es-ES"/>
              <a:pPr>
                <a:defRPr/>
              </a:pPr>
              <a:t>08/08/2025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1436C-D9C1-4052-BCC8-4879BECAB2EF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70828158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52205-C4FD-4CAB-836E-742D43DE4485}" type="datetimeFigureOut">
              <a:rPr lang="es-ES"/>
              <a:pPr>
                <a:defRPr/>
              </a:pPr>
              <a:t>08/08/2025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1A3A3F-7E01-460E-8B41-2EA00803E440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33500717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0D52B-2110-4EC3-9E78-DCED1B576EF8}" type="datetimeFigureOut">
              <a:rPr lang="es-ES"/>
              <a:pPr>
                <a:defRPr/>
              </a:pPr>
              <a:t>08/08/2025</a:t>
            </a:fld>
            <a:endParaRPr lang="es-E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E38A5-2344-4CB6-9347-BF71C5948F72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46372102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50EF5-C216-408E-8F51-2129F560A63E}" type="datetimeFigureOut">
              <a:rPr lang="es-ES"/>
              <a:pPr>
                <a:defRPr/>
              </a:pPr>
              <a:t>08/08/2025</a:t>
            </a:fld>
            <a:endParaRPr lang="es-ES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93263D-489E-4E91-8870-358DB07E6F13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98268334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1806631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C042A-230E-491D-AAAF-D1041FEDA530}" type="datetimeFigureOut">
              <a:rPr lang="es-ES"/>
              <a:pPr>
                <a:defRPr/>
              </a:pPr>
              <a:t>08/08/2025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60318-3710-4683-9735-8880D9E7C4F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01302920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7DD20-3DD5-48E5-83DF-4DB362987737}" type="datetimeFigureOut">
              <a:rPr lang="es-ES"/>
              <a:pPr>
                <a:defRPr/>
              </a:pPr>
              <a:t>08/08/2025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ADAAC-D3E2-4029-B22B-44B9A95FE1A9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62815381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Imagen 40">
            <a:extLst>
              <a:ext uri="{FF2B5EF4-FFF2-40B4-BE49-F238E27FC236}">
                <a16:creationId xmlns:a16="http://schemas.microsoft.com/office/drawing/2014/main" id="{555332E2-E8DC-4FFB-829B-44D0847322EB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60" b="8631"/>
          <a:stretch/>
        </p:blipFill>
        <p:spPr>
          <a:xfrm>
            <a:off x="35496" y="0"/>
            <a:ext cx="2182495" cy="577969"/>
          </a:xfrm>
          <a:prstGeom prst="rect">
            <a:avLst/>
          </a:prstGeom>
        </p:spPr>
      </p:pic>
      <p:pic>
        <p:nvPicPr>
          <p:cNvPr id="42" name="Imagen 41">
            <a:extLst>
              <a:ext uri="{FF2B5EF4-FFF2-40B4-BE49-F238E27FC236}">
                <a16:creationId xmlns:a16="http://schemas.microsoft.com/office/drawing/2014/main" id="{46821611-6C44-46CD-927F-E23443CB50D4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00" t="25647" r="6488" b="26265"/>
          <a:stretch/>
        </p:blipFill>
        <p:spPr>
          <a:xfrm>
            <a:off x="7020272" y="-1506"/>
            <a:ext cx="2123728" cy="656823"/>
          </a:xfrm>
          <a:prstGeom prst="rect">
            <a:avLst/>
          </a:prstGeom>
        </p:spPr>
      </p:pic>
      <p:sp>
        <p:nvSpPr>
          <p:cNvPr id="6" name="AutoShape 6">
            <a:extLst>
              <a:ext uri="{FF2B5EF4-FFF2-40B4-BE49-F238E27FC236}">
                <a16:creationId xmlns:a16="http://schemas.microsoft.com/office/drawing/2014/main" id="{16650FDE-1EBF-45C7-A727-CD6E4F3800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806" y="3595345"/>
            <a:ext cx="1532289" cy="5762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16200000" rotWithShape="0">
              <a:prstClr val="black"/>
            </a:outerShdw>
          </a:effectLst>
        </p:spPr>
        <p:txBody>
          <a:bodyPr wrap="none" anchor="ctr" anchorCtr="1"/>
          <a:lstStyle/>
          <a:p>
            <a:pPr algn="ctr"/>
            <a:r>
              <a:rPr lang="es-MX" sz="800" dirty="0">
                <a:latin typeface="Arial Narrow" pitchFamily="34" charset="0"/>
              </a:rPr>
              <a:t>VIOLETA ANAHI TELLO DAVILA</a:t>
            </a:r>
          </a:p>
          <a:p>
            <a:pPr algn="ctr"/>
            <a:r>
              <a:rPr lang="es-MX" sz="800" b="0" dirty="0">
                <a:latin typeface="Arial Narrow" pitchFamily="34" charset="0"/>
              </a:rPr>
              <a:t>JEFATURA DE OFICINA </a:t>
            </a:r>
          </a:p>
          <a:p>
            <a:pPr algn="ctr"/>
            <a:r>
              <a:rPr lang="es-MX" sz="800" b="0" dirty="0">
                <a:latin typeface="Arial Narrow" pitchFamily="34" charset="0"/>
              </a:rPr>
              <a:t>STH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B120C826-74AC-48A9-96C9-763BBE35F144}"/>
              </a:ext>
            </a:extLst>
          </p:cNvPr>
          <p:cNvCxnSpPr>
            <a:cxnSpLocks/>
          </p:cNvCxnSpPr>
          <p:nvPr/>
        </p:nvCxnSpPr>
        <p:spPr>
          <a:xfrm>
            <a:off x="3458030" y="3364646"/>
            <a:ext cx="0" cy="2875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AutoShape 37">
            <a:extLst>
              <a:ext uri="{FF2B5EF4-FFF2-40B4-BE49-F238E27FC236}">
                <a16:creationId xmlns:a16="http://schemas.microsoft.com/office/drawing/2014/main" id="{26646150-0F5D-47ED-B761-7A82213FE9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776" y="3612285"/>
            <a:ext cx="1872208" cy="5762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16200000" rotWithShape="0">
              <a:prstClr val="black"/>
            </a:outerShdw>
          </a:effectLst>
        </p:spPr>
        <p:txBody>
          <a:bodyPr wrap="none" anchor="ctr" anchorCtr="1"/>
          <a:lstStyle/>
          <a:p>
            <a:pPr algn="ctr"/>
            <a:r>
              <a:rPr lang="es-MX" sz="800" dirty="0">
                <a:latin typeface="Arial Narrow" pitchFamily="34" charset="0"/>
              </a:rPr>
              <a:t>JONATHAN GERARDO </a:t>
            </a:r>
          </a:p>
          <a:p>
            <a:pPr algn="ctr"/>
            <a:r>
              <a:rPr lang="es-MX" sz="800" dirty="0">
                <a:latin typeface="Arial Narrow" pitchFamily="34" charset="0"/>
              </a:rPr>
              <a:t>DELGADO GONZALEZ</a:t>
            </a:r>
          </a:p>
          <a:p>
            <a:pPr algn="ctr"/>
            <a:r>
              <a:rPr lang="es-ES_tradnl" sz="800" b="0" dirty="0">
                <a:latin typeface="Arial Narrow" pitchFamily="34" charset="0"/>
              </a:rPr>
              <a:t>COORDINACION GENERAL ADMINISTRATIVA</a:t>
            </a:r>
          </a:p>
          <a:p>
            <a:pPr algn="ctr"/>
            <a:r>
              <a:rPr lang="es-MX" sz="800" b="0" dirty="0">
                <a:latin typeface="Arial Narrow" pitchFamily="34" charset="0"/>
              </a:rPr>
              <a:t>DGB</a:t>
            </a:r>
            <a:endParaRPr lang="es-ES" sz="800" b="0" dirty="0">
              <a:latin typeface="Arial Narrow" pitchFamily="34" charset="0"/>
            </a:endParaRP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503A6278-0C62-422D-B4CB-842B3F97BCC2}"/>
              </a:ext>
            </a:extLst>
          </p:cNvPr>
          <p:cNvCxnSpPr>
            <a:cxnSpLocks/>
          </p:cNvCxnSpPr>
          <p:nvPr/>
        </p:nvCxnSpPr>
        <p:spPr>
          <a:xfrm>
            <a:off x="5438082" y="3364646"/>
            <a:ext cx="0" cy="292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AutoShape 37">
            <a:extLst>
              <a:ext uri="{FF2B5EF4-FFF2-40B4-BE49-F238E27FC236}">
                <a16:creationId xmlns:a16="http://schemas.microsoft.com/office/drawing/2014/main" id="{DAE0211E-06A9-42C2-8F48-9618236DAA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1436" y="3609682"/>
            <a:ext cx="1517439" cy="5762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16200000" rotWithShape="0">
              <a:prstClr val="black"/>
            </a:outerShdw>
          </a:effectLst>
        </p:spPr>
        <p:txBody>
          <a:bodyPr wrap="none" anchor="ctr" anchorCtr="1"/>
          <a:lstStyle/>
          <a:p>
            <a:pPr algn="ctr"/>
            <a:r>
              <a:rPr lang="es-MX" sz="800" dirty="0">
                <a:latin typeface="Arial Narrow" pitchFamily="34" charset="0"/>
              </a:rPr>
              <a:t>JORGE ALEJANDRO </a:t>
            </a:r>
          </a:p>
          <a:p>
            <a:pPr algn="ctr"/>
            <a:r>
              <a:rPr lang="es-MX" sz="800" dirty="0">
                <a:latin typeface="Arial Narrow" pitchFamily="34" charset="0"/>
              </a:rPr>
              <a:t>SANCHEZ DE VALLE</a:t>
            </a:r>
          </a:p>
          <a:p>
            <a:pPr algn="ctr"/>
            <a:r>
              <a:rPr lang="es-MX" sz="800" b="0" dirty="0">
                <a:latin typeface="Arial Narrow" pitchFamily="34" charset="0"/>
              </a:rPr>
              <a:t>UNIDAD DE TRANSPARENCIA</a:t>
            </a:r>
            <a:endParaRPr lang="es-ES_tradnl" sz="800" b="0" dirty="0">
              <a:latin typeface="Arial Narrow" pitchFamily="34" charset="0"/>
            </a:endParaRPr>
          </a:p>
          <a:p>
            <a:pPr algn="ctr"/>
            <a:r>
              <a:rPr lang="es-MX" sz="800" b="0" dirty="0">
                <a:latin typeface="Arial Narrow" pitchFamily="34" charset="0"/>
              </a:rPr>
              <a:t>SDB</a:t>
            </a:r>
          </a:p>
        </p:txBody>
      </p:sp>
      <p:cxnSp>
        <p:nvCxnSpPr>
          <p:cNvPr id="11" name="Conector: angular 10">
            <a:extLst>
              <a:ext uri="{FF2B5EF4-FFF2-40B4-BE49-F238E27FC236}">
                <a16:creationId xmlns:a16="http://schemas.microsoft.com/office/drawing/2014/main" id="{A36319C9-1FA0-4ABC-9A13-25E15C578B60}"/>
              </a:ext>
            </a:extLst>
          </p:cNvPr>
          <p:cNvCxnSpPr>
            <a:cxnSpLocks/>
            <a:stCxn id="6" idx="0"/>
          </p:cNvCxnSpPr>
          <p:nvPr/>
        </p:nvCxnSpPr>
        <p:spPr>
          <a:xfrm rot="5400000" flipH="1" flipV="1">
            <a:off x="3442349" y="1601597"/>
            <a:ext cx="238351" cy="3749147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BEF64FE7-1287-4DDB-B784-3D5DA2AA852D}"/>
              </a:ext>
            </a:extLst>
          </p:cNvPr>
          <p:cNvCxnSpPr>
            <a:cxnSpLocks/>
          </p:cNvCxnSpPr>
          <p:nvPr/>
        </p:nvCxnSpPr>
        <p:spPr>
          <a:xfrm>
            <a:off x="1345495" y="5258570"/>
            <a:ext cx="4" cy="70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AutoShape 36">
            <a:extLst>
              <a:ext uri="{FF2B5EF4-FFF2-40B4-BE49-F238E27FC236}">
                <a16:creationId xmlns:a16="http://schemas.microsoft.com/office/drawing/2014/main" id="{4E2E5781-5CD2-42BF-9CE4-4BF24764CA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888" y="4723532"/>
            <a:ext cx="1698944" cy="56293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16200000" rotWithShape="0">
              <a:prstClr val="black"/>
            </a:outerShdw>
          </a:effectLst>
        </p:spPr>
        <p:txBody>
          <a:bodyPr wrap="none" anchor="ctr" anchorCtr="1"/>
          <a:lstStyle/>
          <a:p>
            <a:pPr algn="ctr"/>
            <a:r>
              <a:rPr lang="es-ES_tradnl" sz="800" dirty="0">
                <a:latin typeface="Arial Narrow" pitchFamily="34" charset="0"/>
              </a:rPr>
              <a:t>RAMIRO DURÁN GARCÍA</a:t>
            </a:r>
          </a:p>
          <a:p>
            <a:pPr algn="ctr"/>
            <a:r>
              <a:rPr lang="es-ES_tradnl" sz="800" b="0" dirty="0">
                <a:latin typeface="Arial Narrow" pitchFamily="34" charset="0"/>
              </a:rPr>
              <a:t>SUBSECRETARIA DE PROTECCION CIVIL</a:t>
            </a:r>
          </a:p>
          <a:p>
            <a:pPr algn="ctr"/>
            <a:r>
              <a:rPr lang="es-MX" sz="800" b="0" dirty="0">
                <a:latin typeface="Arial Narrow" pitchFamily="34" charset="0"/>
              </a:rPr>
              <a:t>SSA</a:t>
            </a:r>
            <a:endParaRPr lang="es-ES" sz="800" b="0" dirty="0">
              <a:latin typeface="Arial Narrow" pitchFamily="34" charset="0"/>
            </a:endParaRPr>
          </a:p>
        </p:txBody>
      </p:sp>
      <p:sp>
        <p:nvSpPr>
          <p:cNvPr id="15" name="AutoShape 5">
            <a:extLst>
              <a:ext uri="{FF2B5EF4-FFF2-40B4-BE49-F238E27FC236}">
                <a16:creationId xmlns:a16="http://schemas.microsoft.com/office/drawing/2014/main" id="{3BF3F995-6356-44CB-B629-ED28AE87F8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991" y="4712568"/>
            <a:ext cx="1665171" cy="5679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16200000" rotWithShape="0">
              <a:prstClr val="black"/>
            </a:outerShdw>
          </a:effectLst>
        </p:spPr>
        <p:txBody>
          <a:bodyPr wrap="none" anchor="ctr" anchorCtr="1"/>
          <a:lstStyle/>
          <a:p>
            <a:pPr algn="ctr"/>
            <a:endParaRPr lang="es-ES_tradnl" sz="800" b="0" dirty="0">
              <a:latin typeface="Arial Narrow" pitchFamily="34" charset="0"/>
            </a:endParaRPr>
          </a:p>
          <a:p>
            <a:pPr algn="ctr"/>
            <a:r>
              <a:rPr lang="es-ES_tradnl" sz="800" dirty="0">
                <a:latin typeface="Arial Narrow" pitchFamily="34" charset="0"/>
              </a:rPr>
              <a:t>ALBERTO AGUIRRE VILLARREAL</a:t>
            </a:r>
          </a:p>
          <a:p>
            <a:pPr algn="ctr"/>
            <a:r>
              <a:rPr lang="es-ES_tradnl" sz="800" b="0" dirty="0">
                <a:latin typeface="Arial Narrow" pitchFamily="34" charset="0"/>
              </a:rPr>
              <a:t>SUBSECRETARIA  DE GOBIERNO Y</a:t>
            </a:r>
          </a:p>
          <a:p>
            <a:pPr algn="ctr"/>
            <a:r>
              <a:rPr lang="es-ES_tradnl" sz="800" b="0" dirty="0">
                <a:latin typeface="Arial Narrow" pitchFamily="34" charset="0"/>
              </a:rPr>
              <a:t>  ATENCION CIUDADANA </a:t>
            </a:r>
          </a:p>
          <a:p>
            <a:pPr algn="ctr"/>
            <a:r>
              <a:rPr lang="es-ES_tradnl" sz="800" b="0" dirty="0">
                <a:latin typeface="Arial Narrow" pitchFamily="34" charset="0"/>
              </a:rPr>
              <a:t>DGA</a:t>
            </a:r>
          </a:p>
          <a:p>
            <a:pPr algn="ctr"/>
            <a:endParaRPr lang="es-ES_tradnl" sz="800" b="0" dirty="0">
              <a:latin typeface="Arial Narrow" pitchFamily="34" charset="0"/>
            </a:endParaRP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6C5FBCEF-CAAF-4784-8F2C-BD1254C5951E}"/>
              </a:ext>
            </a:extLst>
          </p:cNvPr>
          <p:cNvCxnSpPr>
            <a:cxnSpLocks/>
          </p:cNvCxnSpPr>
          <p:nvPr/>
        </p:nvCxnSpPr>
        <p:spPr>
          <a:xfrm>
            <a:off x="2708500" y="4488785"/>
            <a:ext cx="0" cy="2875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AutoShape 8">
            <a:extLst>
              <a:ext uri="{FF2B5EF4-FFF2-40B4-BE49-F238E27FC236}">
                <a16:creationId xmlns:a16="http://schemas.microsoft.com/office/drawing/2014/main" id="{97EE09C8-2FE3-499C-BA52-974607405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704" y="4717623"/>
            <a:ext cx="1554928" cy="56293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16200000" rotWithShape="0">
              <a:prstClr val="black"/>
            </a:outerShdw>
          </a:effectLst>
        </p:spPr>
        <p:txBody>
          <a:bodyPr wrap="none" anchor="ctr" anchorCtr="1"/>
          <a:lstStyle/>
          <a:p>
            <a:pPr algn="ctr"/>
            <a:r>
              <a:rPr lang="es-ES_tradnl" sz="800" dirty="0">
                <a:latin typeface="Arial Narrow" pitchFamily="34" charset="0"/>
              </a:rPr>
              <a:t>XAVIER ALAIN HERRERA ARROYO</a:t>
            </a:r>
          </a:p>
          <a:p>
            <a:pPr algn="ctr"/>
            <a:r>
              <a:rPr lang="es-ES_tradnl" sz="800" b="0" dirty="0">
                <a:latin typeface="Arial Narrow" pitchFamily="34" charset="0"/>
              </a:rPr>
              <a:t>SUBSECRETARIA DE ASUNTOS </a:t>
            </a:r>
          </a:p>
          <a:p>
            <a:pPr algn="ctr"/>
            <a:r>
              <a:rPr lang="es-ES_tradnl" sz="800" b="0" dirty="0">
                <a:latin typeface="Arial Narrow" pitchFamily="34" charset="0"/>
              </a:rPr>
              <a:t>POLITICOS Y SOCIALES</a:t>
            </a:r>
          </a:p>
          <a:p>
            <a:pPr algn="ctr"/>
            <a:r>
              <a:rPr lang="es-ES_tradnl" sz="800" b="0" dirty="0">
                <a:latin typeface="Arial Narrow" pitchFamily="34" charset="0"/>
              </a:rPr>
              <a:t>STH</a:t>
            </a:r>
          </a:p>
        </p:txBody>
      </p: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86B7DC57-D6ED-4329-B0AF-C963A6FA188E}"/>
              </a:ext>
            </a:extLst>
          </p:cNvPr>
          <p:cNvCxnSpPr>
            <a:cxnSpLocks/>
          </p:cNvCxnSpPr>
          <p:nvPr/>
        </p:nvCxnSpPr>
        <p:spPr>
          <a:xfrm>
            <a:off x="6300192" y="4489870"/>
            <a:ext cx="0" cy="2875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AutoShape 37">
            <a:extLst>
              <a:ext uri="{FF2B5EF4-FFF2-40B4-BE49-F238E27FC236}">
                <a16:creationId xmlns:a16="http://schemas.microsoft.com/office/drawing/2014/main" id="{81EBF78B-8D5B-477A-80AD-3DCD6D7B4A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312" y="4725780"/>
            <a:ext cx="1668939" cy="57542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16200000" rotWithShape="0">
              <a:prstClr val="black"/>
            </a:outerShdw>
          </a:effectLst>
        </p:spPr>
        <p:txBody>
          <a:bodyPr wrap="none" anchor="ctr" anchorCtr="1"/>
          <a:lstStyle/>
          <a:p>
            <a:pPr algn="ctr"/>
            <a:r>
              <a:rPr lang="es-MX" sz="800" dirty="0">
                <a:latin typeface="Arial Narrow" pitchFamily="34" charset="0"/>
              </a:rPr>
              <a:t>SAUL GARDUÑO RAMIREZ</a:t>
            </a:r>
          </a:p>
          <a:p>
            <a:pPr algn="ctr"/>
            <a:r>
              <a:rPr lang="es-ES_tradnl" sz="800" b="0" dirty="0">
                <a:latin typeface="Arial Narrow" pitchFamily="34" charset="0"/>
              </a:rPr>
              <a:t>CENTRO DE EVALUACION Y CONTROL</a:t>
            </a:r>
          </a:p>
          <a:p>
            <a:pPr algn="ctr"/>
            <a:r>
              <a:rPr lang="es-ES_tradnl" sz="800" b="0" dirty="0">
                <a:latin typeface="Arial Narrow" pitchFamily="34" charset="0"/>
              </a:rPr>
              <a:t>DE CONFIANZA</a:t>
            </a:r>
          </a:p>
          <a:p>
            <a:pPr algn="ctr"/>
            <a:r>
              <a:rPr lang="es-MX" sz="800" b="0" dirty="0">
                <a:latin typeface="Arial Narrow" pitchFamily="34" charset="0"/>
              </a:rPr>
              <a:t>STH</a:t>
            </a:r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14307C4F-4558-4501-A6B7-C1B79F114AAB}"/>
              </a:ext>
            </a:extLst>
          </p:cNvPr>
          <p:cNvCxnSpPr>
            <a:cxnSpLocks/>
          </p:cNvCxnSpPr>
          <p:nvPr/>
        </p:nvCxnSpPr>
        <p:spPr>
          <a:xfrm>
            <a:off x="4485412" y="1482448"/>
            <a:ext cx="0" cy="32401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AutoShape 13">
            <a:extLst>
              <a:ext uri="{FF2B5EF4-FFF2-40B4-BE49-F238E27FC236}">
                <a16:creationId xmlns:a16="http://schemas.microsoft.com/office/drawing/2014/main" id="{C4CEA43A-6EF3-417D-B5FE-232D3556F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6716" y="1203170"/>
            <a:ext cx="1918749" cy="5762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16200000" rotWithShape="0">
              <a:prstClr val="black"/>
            </a:outerShdw>
          </a:effectLst>
        </p:spPr>
        <p:txBody>
          <a:bodyPr wrap="none" anchor="ctr" anchorCtr="1"/>
          <a:lstStyle/>
          <a:p>
            <a:pPr algn="ctr"/>
            <a:r>
              <a:rPr lang="es-MX" sz="800" dirty="0">
                <a:latin typeface="Arial Narrow" pitchFamily="34" charset="0"/>
              </a:rPr>
              <a:t>MANOLO JIMENEZ SALINAS</a:t>
            </a:r>
          </a:p>
          <a:p>
            <a:pPr algn="ctr"/>
            <a:r>
              <a:rPr lang="es-ES" sz="800" b="0" dirty="0">
                <a:latin typeface="Arial Narrow" pitchFamily="34" charset="0"/>
              </a:rPr>
              <a:t>GOBERNADOR DEL ESTADO</a:t>
            </a:r>
          </a:p>
        </p:txBody>
      </p:sp>
      <p:sp>
        <p:nvSpPr>
          <p:cNvPr id="22" name="AutoShape 15">
            <a:extLst>
              <a:ext uri="{FF2B5EF4-FFF2-40B4-BE49-F238E27FC236}">
                <a16:creationId xmlns:a16="http://schemas.microsoft.com/office/drawing/2014/main" id="{54879861-A261-41D6-96C6-992C7EC149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6716" y="2130321"/>
            <a:ext cx="1918759" cy="5762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16200000" rotWithShape="0">
              <a:prstClr val="black"/>
            </a:outerShdw>
          </a:effectLst>
        </p:spPr>
        <p:txBody>
          <a:bodyPr wrap="none" anchor="ctr" anchorCtr="1"/>
          <a:lstStyle/>
          <a:p>
            <a:pPr algn="ctr"/>
            <a:r>
              <a:rPr lang="es-ES" sz="800" dirty="0">
                <a:latin typeface="Arial Narrow" pitchFamily="34" charset="0"/>
              </a:rPr>
              <a:t>OSCAR PIMENTEL GONZALEZ</a:t>
            </a:r>
          </a:p>
          <a:p>
            <a:pPr algn="ctr"/>
            <a:r>
              <a:rPr lang="es-ES" sz="800" b="0" dirty="0">
                <a:latin typeface="Arial Narrow" pitchFamily="34" charset="0"/>
              </a:rPr>
              <a:t>SECRETARIA DE GOBIERNO</a:t>
            </a:r>
          </a:p>
          <a:p>
            <a:pPr algn="ctr"/>
            <a:r>
              <a:rPr lang="es-MX" sz="800" b="0" dirty="0">
                <a:latin typeface="Arial Narrow" pitchFamily="34" charset="0"/>
              </a:rPr>
              <a:t>SEC</a:t>
            </a:r>
            <a:endParaRPr lang="es-ES" sz="800" b="0" dirty="0">
              <a:latin typeface="Arial Narrow" pitchFamily="34" charset="0"/>
            </a:endParaRPr>
          </a:p>
        </p:txBody>
      </p:sp>
      <p:cxnSp>
        <p:nvCxnSpPr>
          <p:cNvPr id="23" name="Conector: angular 22">
            <a:extLst>
              <a:ext uri="{FF2B5EF4-FFF2-40B4-BE49-F238E27FC236}">
                <a16:creationId xmlns:a16="http://schemas.microsoft.com/office/drawing/2014/main" id="{2F428124-B7C9-464C-9FAF-D3AF03AD85A7}"/>
              </a:ext>
            </a:extLst>
          </p:cNvPr>
          <p:cNvCxnSpPr>
            <a:stCxn id="15" idx="0"/>
            <a:endCxn id="19" idx="0"/>
          </p:cNvCxnSpPr>
          <p:nvPr/>
        </p:nvCxnSpPr>
        <p:spPr>
          <a:xfrm rot="16200000" flipH="1">
            <a:off x="4577573" y="1088572"/>
            <a:ext cx="13212" cy="7261205"/>
          </a:xfrm>
          <a:prstGeom prst="bentConnector3">
            <a:avLst>
              <a:gd name="adj1" fmla="val -1730245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AutoShape 20">
            <a:extLst>
              <a:ext uri="{FF2B5EF4-FFF2-40B4-BE49-F238E27FC236}">
                <a16:creationId xmlns:a16="http://schemas.microsoft.com/office/drawing/2014/main" id="{41BFCE56-D4DD-416C-81C7-0654495786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104" y="4716531"/>
            <a:ext cx="1608545" cy="57405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16200000" rotWithShape="0">
              <a:prstClr val="black"/>
            </a:outerShdw>
          </a:effectLst>
        </p:spPr>
        <p:txBody>
          <a:bodyPr wrap="none" anchor="ctr" anchorCtr="1"/>
          <a:lstStyle/>
          <a:p>
            <a:pPr algn="ctr"/>
            <a:r>
              <a:rPr lang="es-ES_tradnl" sz="800" dirty="0">
                <a:latin typeface="Arial Narrow" pitchFamily="34" charset="0"/>
              </a:rPr>
              <a:t>JUAN PABLO ALVARADO CEPEDA</a:t>
            </a:r>
          </a:p>
          <a:p>
            <a:pPr algn="ctr"/>
            <a:r>
              <a:rPr lang="es-ES_tradnl" sz="800" b="0" dirty="0">
                <a:latin typeface="Arial Narrow" pitchFamily="34" charset="0"/>
              </a:rPr>
              <a:t>CONSEJERIA JURIDICA</a:t>
            </a:r>
          </a:p>
          <a:p>
            <a:pPr algn="ctr"/>
            <a:r>
              <a:rPr lang="es-MX" sz="800" b="0" dirty="0">
                <a:latin typeface="Arial Narrow" pitchFamily="34" charset="0"/>
              </a:rPr>
              <a:t>STH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7FC51988-E5CE-4493-A89C-C6BEDC8EC979}"/>
              </a:ext>
            </a:extLst>
          </p:cNvPr>
          <p:cNvSpPr txBox="1"/>
          <p:nvPr/>
        </p:nvSpPr>
        <p:spPr>
          <a:xfrm>
            <a:off x="0" y="6648688"/>
            <a:ext cx="8244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MX" sz="1000" dirty="0"/>
              <a:t>Responsable de actualizar: </a:t>
            </a:r>
            <a:r>
              <a:rPr lang="es-MX" sz="1000" b="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CP. Jonathan Gerardo Delgado González, </a:t>
            </a:r>
            <a:r>
              <a:rPr lang="es-MX" sz="1000" b="0" dirty="0"/>
              <a:t>Coordinador General Administrativo</a:t>
            </a:r>
          </a:p>
        </p:txBody>
      </p:sp>
      <p:grpSp>
        <p:nvGrpSpPr>
          <p:cNvPr id="26" name="Grupo 25">
            <a:extLst>
              <a:ext uri="{FF2B5EF4-FFF2-40B4-BE49-F238E27FC236}">
                <a16:creationId xmlns:a16="http://schemas.microsoft.com/office/drawing/2014/main" id="{66877E95-17A5-494B-965E-BA99972719A8}"/>
              </a:ext>
            </a:extLst>
          </p:cNvPr>
          <p:cNvGrpSpPr/>
          <p:nvPr/>
        </p:nvGrpSpPr>
        <p:grpSpPr>
          <a:xfrm>
            <a:off x="0" y="6397618"/>
            <a:ext cx="9144000" cy="477474"/>
            <a:chOff x="0" y="6380526"/>
            <a:chExt cx="9144000" cy="477474"/>
          </a:xfrm>
        </p:grpSpPr>
        <p:pic>
          <p:nvPicPr>
            <p:cNvPr id="27" name="Imagen 26">
              <a:extLst>
                <a:ext uri="{FF2B5EF4-FFF2-40B4-BE49-F238E27FC236}">
                  <a16:creationId xmlns:a16="http://schemas.microsoft.com/office/drawing/2014/main" id="{66AF103F-43D4-4EE6-9C9B-C1E7EED75E1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3306" y="6380527"/>
              <a:ext cx="1052423" cy="477473"/>
            </a:xfrm>
            <a:prstGeom prst="rect">
              <a:avLst/>
            </a:prstGeom>
          </p:spPr>
        </p:pic>
        <p:pic>
          <p:nvPicPr>
            <p:cNvPr id="28" name="Imagen 27">
              <a:extLst>
                <a:ext uri="{FF2B5EF4-FFF2-40B4-BE49-F238E27FC236}">
                  <a16:creationId xmlns:a16="http://schemas.microsoft.com/office/drawing/2014/main" id="{E1B4DA30-EF47-4B65-B299-AAD833A2648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380526"/>
              <a:ext cx="1052423" cy="477473"/>
            </a:xfrm>
            <a:prstGeom prst="rect">
              <a:avLst/>
            </a:prstGeom>
          </p:spPr>
        </p:pic>
        <p:pic>
          <p:nvPicPr>
            <p:cNvPr id="29" name="Imagen 28">
              <a:extLst>
                <a:ext uri="{FF2B5EF4-FFF2-40B4-BE49-F238E27FC236}">
                  <a16:creationId xmlns:a16="http://schemas.microsoft.com/office/drawing/2014/main" id="{B81C25DE-EE72-464E-B70D-D239C6A493F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5025" y="6380527"/>
              <a:ext cx="1052423" cy="477473"/>
            </a:xfrm>
            <a:prstGeom prst="rect">
              <a:avLst/>
            </a:prstGeom>
          </p:spPr>
        </p:pic>
        <p:pic>
          <p:nvPicPr>
            <p:cNvPr id="30" name="Imagen 29">
              <a:extLst>
                <a:ext uri="{FF2B5EF4-FFF2-40B4-BE49-F238E27FC236}">
                  <a16:creationId xmlns:a16="http://schemas.microsoft.com/office/drawing/2014/main" id="{8B82EAE6-5290-426E-B081-05EF93D00C5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5286" y="6380527"/>
              <a:ext cx="1052423" cy="477473"/>
            </a:xfrm>
            <a:prstGeom prst="rect">
              <a:avLst/>
            </a:prstGeom>
          </p:spPr>
        </p:pic>
        <p:pic>
          <p:nvPicPr>
            <p:cNvPr id="31" name="Imagen 30">
              <a:extLst>
                <a:ext uri="{FF2B5EF4-FFF2-40B4-BE49-F238E27FC236}">
                  <a16:creationId xmlns:a16="http://schemas.microsoft.com/office/drawing/2014/main" id="{AD74A2DA-CB01-44B1-A474-88F47D3C009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9600" y="6380526"/>
              <a:ext cx="1052423" cy="477473"/>
            </a:xfrm>
            <a:prstGeom prst="rect">
              <a:avLst/>
            </a:prstGeom>
          </p:spPr>
        </p:pic>
        <p:pic>
          <p:nvPicPr>
            <p:cNvPr id="32" name="Imagen 31">
              <a:extLst>
                <a:ext uri="{FF2B5EF4-FFF2-40B4-BE49-F238E27FC236}">
                  <a16:creationId xmlns:a16="http://schemas.microsoft.com/office/drawing/2014/main" id="{6028834D-886A-4191-9601-71DB024DBB4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47005" y="6380527"/>
              <a:ext cx="1052423" cy="477473"/>
            </a:xfrm>
            <a:prstGeom prst="rect">
              <a:avLst/>
            </a:prstGeom>
          </p:spPr>
        </p:pic>
        <p:pic>
          <p:nvPicPr>
            <p:cNvPr id="33" name="Imagen 32">
              <a:extLst>
                <a:ext uri="{FF2B5EF4-FFF2-40B4-BE49-F238E27FC236}">
                  <a16:creationId xmlns:a16="http://schemas.microsoft.com/office/drawing/2014/main" id="{5DEBCB65-78A9-44EA-81AB-237D3A0AD67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99517" y="6380527"/>
              <a:ext cx="1052423" cy="477473"/>
            </a:xfrm>
            <a:prstGeom prst="rect">
              <a:avLst/>
            </a:prstGeom>
          </p:spPr>
        </p:pic>
        <p:pic>
          <p:nvPicPr>
            <p:cNvPr id="34" name="Imagen 33">
              <a:extLst>
                <a:ext uri="{FF2B5EF4-FFF2-40B4-BE49-F238E27FC236}">
                  <a16:creationId xmlns:a16="http://schemas.microsoft.com/office/drawing/2014/main" id="{8A525A51-8F1E-49E2-A93B-9D733D60350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52029" y="6380527"/>
              <a:ext cx="1052423" cy="477473"/>
            </a:xfrm>
            <a:prstGeom prst="rect">
              <a:avLst/>
            </a:prstGeom>
          </p:spPr>
        </p:pic>
        <p:pic>
          <p:nvPicPr>
            <p:cNvPr id="35" name="Imagen 34">
              <a:extLst>
                <a:ext uri="{FF2B5EF4-FFF2-40B4-BE49-F238E27FC236}">
                  <a16:creationId xmlns:a16="http://schemas.microsoft.com/office/drawing/2014/main" id="{24B8CE3A-0A04-441E-8E4D-C14A54FA804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r="29737"/>
            <a:stretch/>
          </p:blipFill>
          <p:spPr>
            <a:xfrm>
              <a:off x="8404541" y="6380527"/>
              <a:ext cx="739459" cy="477473"/>
            </a:xfrm>
            <a:prstGeom prst="rect">
              <a:avLst/>
            </a:prstGeom>
          </p:spPr>
        </p:pic>
      </p:grpSp>
      <p:sp>
        <p:nvSpPr>
          <p:cNvPr id="36" name="CuadroTexto 35">
            <a:extLst>
              <a:ext uri="{FF2B5EF4-FFF2-40B4-BE49-F238E27FC236}">
                <a16:creationId xmlns:a16="http://schemas.microsoft.com/office/drawing/2014/main" id="{BCC48D4E-5958-4AF3-94A3-68A562EDE342}"/>
              </a:ext>
            </a:extLst>
          </p:cNvPr>
          <p:cNvSpPr txBox="1"/>
          <p:nvPr/>
        </p:nvSpPr>
        <p:spPr>
          <a:xfrm>
            <a:off x="-21266" y="6467546"/>
            <a:ext cx="79208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1000" dirty="0">
                <a:solidFill>
                  <a:schemeClr val="bg1"/>
                </a:solidFill>
              </a:rPr>
              <a:t>Responsable de Actualizar: C.P. Jonathan Gerardo Delgado González, Coordinador General Administrativo</a:t>
            </a:r>
          </a:p>
        </p:txBody>
      </p:sp>
      <p:pic>
        <p:nvPicPr>
          <p:cNvPr id="37" name="Imagen 36">
            <a:extLst>
              <a:ext uri="{FF2B5EF4-FFF2-40B4-BE49-F238E27FC236}">
                <a16:creationId xmlns:a16="http://schemas.microsoft.com/office/drawing/2014/main" id="{5816DF95-6B23-49A8-AFD8-D3CF5B563022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00" t="12770" r="29726" b="12770"/>
          <a:stretch/>
        </p:blipFill>
        <p:spPr>
          <a:xfrm>
            <a:off x="8244408" y="5960011"/>
            <a:ext cx="841208" cy="864096"/>
          </a:xfrm>
          <a:prstGeom prst="rect">
            <a:avLst/>
          </a:prstGeom>
          <a:effectLst>
            <a:reflection endPos="0" dist="50800" dir="5400000" sy="-100000" algn="bl" rotWithShape="0"/>
          </a:effectLst>
        </p:spPr>
      </p:pic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7614C517-4A86-4CD0-BECD-25D9265B0C1C}"/>
              </a:ext>
            </a:extLst>
          </p:cNvPr>
          <p:cNvCxnSpPr>
            <a:cxnSpLocks/>
          </p:cNvCxnSpPr>
          <p:nvPr/>
        </p:nvCxnSpPr>
        <p:spPr>
          <a:xfrm>
            <a:off x="-4099970" y="3595968"/>
            <a:ext cx="4" cy="70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266345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77043</TotalTime>
  <Words>116</Words>
  <Application>Microsoft Office PowerPoint</Application>
  <PresentationFormat>Presentación en pantalla (4:3)</PresentationFormat>
  <Paragraphs>37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1_Tema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Qdash</dc:creator>
  <cp:lastModifiedBy>PEDRO</cp:lastModifiedBy>
  <cp:revision>3726</cp:revision>
  <cp:lastPrinted>2024-10-11T16:09:29Z</cp:lastPrinted>
  <dcterms:created xsi:type="dcterms:W3CDTF">2012-07-10T15:22:44Z</dcterms:created>
  <dcterms:modified xsi:type="dcterms:W3CDTF">2025-08-08T18:44:16Z</dcterms:modified>
</cp:coreProperties>
</file>